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7" r:id="rId2"/>
    <p:sldId id="358" r:id="rId3"/>
    <p:sldId id="362" r:id="rId4"/>
    <p:sldId id="367" r:id="rId5"/>
    <p:sldId id="290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等线"/>
        <a:cs typeface="等线"/>
      </a:defRPr>
    </a:lvl9pPr>
  </p:defaultTextStyle>
  <p:extLst>
    <p:ext uri="{EFAFB233-063F-42B5-8137-9DF3F51BA10A}">
      <p15:sldGuideLst xmlns:p15="http://schemas.microsoft.com/office/powerpoint/2012/main">
        <p15:guide id="1" orient="horz" pos="2235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7"/>
    <a:srgbClr val="006600"/>
    <a:srgbClr val="007000"/>
    <a:srgbClr val="F2F2F2"/>
    <a:srgbClr val="218B13"/>
    <a:srgbClr val="008000"/>
    <a:srgbClr val="278F0F"/>
    <a:srgbClr val="336E30"/>
    <a:srgbClr val="071E0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9523" autoAdjust="0"/>
  </p:normalViewPr>
  <p:slideViewPr>
    <p:cSldViewPr>
      <p:cViewPr varScale="1">
        <p:scale>
          <a:sx n="103" d="100"/>
          <a:sy n="103" d="100"/>
        </p:scale>
        <p:origin x="810" y="72"/>
      </p:cViewPr>
      <p:guideLst>
        <p:guide orient="horz" pos="2235"/>
        <p:guide pos="3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7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FBBE5AA1-F7A0-47A3-94B6-E542FFDD41BD}" type="datetimeFigureOut">
              <a:rPr lang="zh-CN" altLang="en-US"/>
              <a:t>2019/4/22</a:t>
            </a:fld>
            <a:endParaRPr lang="en-US" altLang="zh-CN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36E146A-2013-4A29-8F0A-16E1BCFA5E7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4C53AD-D48F-4675-A254-B3566AA118B1}" type="datetimeFigureOut">
              <a:rPr lang="zh-CN" altLang="en-US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CDEF61-BC7E-4B1D-B8A4-A3E79327CEE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A6BD1-1301-4EAF-B8B3-72C666738006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D3693-867A-4C0D-B1A5-AAB8E1C3ADA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6"/>
          <p:cNvGrpSpPr/>
          <p:nvPr userDrawn="1"/>
        </p:nvGrpSpPr>
        <p:grpSpPr bwMode="auto">
          <a:xfrm>
            <a:off x="479425" y="333375"/>
            <a:ext cx="179388" cy="630238"/>
            <a:chOff x="0" y="0"/>
            <a:chExt cx="180000" cy="630000"/>
          </a:xfrm>
        </p:grpSpPr>
        <p:sp>
          <p:nvSpPr>
            <p:cNvPr id="7" name="圆角矩形 7"/>
            <p:cNvSpPr>
              <a:spLocks noChangeArrowheads="1"/>
            </p:cNvSpPr>
            <p:nvPr userDrawn="1"/>
          </p:nvSpPr>
          <p:spPr bwMode="auto">
            <a:xfrm>
              <a:off x="0" y="0"/>
              <a:ext cx="180000" cy="179320"/>
            </a:xfrm>
            <a:prstGeom prst="roundRect">
              <a:avLst>
                <a:gd name="adj" fmla="val 16667"/>
              </a:avLst>
            </a:prstGeom>
            <a:solidFill>
              <a:srgbClr val="00582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8"/>
            <p:cNvSpPr>
              <a:spLocks noChangeArrowheads="1"/>
            </p:cNvSpPr>
            <p:nvPr userDrawn="1"/>
          </p:nvSpPr>
          <p:spPr bwMode="auto">
            <a:xfrm>
              <a:off x="0" y="225340"/>
              <a:ext cx="180000" cy="17932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9"/>
            <p:cNvSpPr>
              <a:spLocks noChangeArrowheads="1"/>
            </p:cNvSpPr>
            <p:nvPr userDrawn="1"/>
          </p:nvSpPr>
          <p:spPr bwMode="auto">
            <a:xfrm>
              <a:off x="0" y="450680"/>
              <a:ext cx="180000" cy="17932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E002-9DBE-45E6-A273-8B90B2E97DCF}" type="datetimeFigureOut">
              <a:rPr lang="zh-CN" altLang="en-US"/>
              <a:t>2019/4/22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39FE-C907-4C51-85EE-0F2C221B58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图片4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1578"/>
          <a:stretch>
            <a:fillRect/>
          </a:stretch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\\Sheji-01\本地磁盘（f）\设计文件\南航\经济管理学院\vis\图片1.png图片1"/>
          <p:cNvPicPr>
            <a:picLocks noChangeAspect="1" noChangeArrowheads="1"/>
          </p:cNvPicPr>
          <p:nvPr userDrawn="1"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2800322" y="6505258"/>
            <a:ext cx="9394190" cy="3721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415480" y="1711553"/>
            <a:ext cx="9614225" cy="3023878"/>
          </a:xfrm>
          <a:prstGeom prst="rect">
            <a:avLst/>
          </a:prstGeom>
        </p:spPr>
      </p:pic>
      <p:pic>
        <p:nvPicPr>
          <p:cNvPr id="9" name="Picture 3" descr="\\Sheji-01\本地磁盘（f）\设计文件\南航\经济管理学院\vis\图片2.png图片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797719" y="6505333"/>
            <a:ext cx="2484120" cy="322134"/>
          </a:xfrm>
          <a:prstGeom prst="rect">
            <a:avLst/>
          </a:prstGeom>
          <a:solidFill>
            <a:srgbClr val="005827">
              <a:alpha val="0"/>
            </a:srgbClr>
          </a:solidFill>
          <a:extLst/>
        </p:spPr>
      </p:pic>
      <p:pic>
        <p:nvPicPr>
          <p:cNvPr id="1027" name="Picture 3" descr="\\Sheji-01\本地磁盘（f）\设计文件\南航\经济管理学院\vis\PPT-模板-0418\新建文件夹\logo（南航logo+经管文字）.pnglogo（南航logo+经管文字）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9840416" y="324265"/>
            <a:ext cx="2153181" cy="702310"/>
          </a:xfrm>
          <a:prstGeom prst="rect">
            <a:avLst/>
          </a:prstGeom>
          <a:noFill/>
        </p:spPr>
      </p:pic>
      <p:grpSp>
        <p:nvGrpSpPr>
          <p:cNvPr id="6" name="组合 6"/>
          <p:cNvGrpSpPr/>
          <p:nvPr userDrawn="1"/>
        </p:nvGrpSpPr>
        <p:grpSpPr bwMode="auto">
          <a:xfrm>
            <a:off x="479425" y="333375"/>
            <a:ext cx="179388" cy="630238"/>
            <a:chOff x="0" y="0"/>
            <a:chExt cx="180000" cy="630000"/>
          </a:xfrm>
        </p:grpSpPr>
        <p:sp>
          <p:nvSpPr>
            <p:cNvPr id="2" name="圆角矩形 7"/>
            <p:cNvSpPr>
              <a:spLocks noChangeArrowheads="1"/>
            </p:cNvSpPr>
            <p:nvPr userDrawn="1"/>
          </p:nvSpPr>
          <p:spPr bwMode="auto">
            <a:xfrm>
              <a:off x="0" y="0"/>
              <a:ext cx="180000" cy="179320"/>
            </a:xfrm>
            <a:prstGeom prst="roundRect">
              <a:avLst>
                <a:gd name="adj" fmla="val 16667"/>
              </a:avLst>
            </a:prstGeom>
            <a:solidFill>
              <a:srgbClr val="00582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8"/>
            <p:cNvSpPr>
              <a:spLocks noChangeArrowheads="1"/>
            </p:cNvSpPr>
            <p:nvPr userDrawn="1"/>
          </p:nvSpPr>
          <p:spPr bwMode="auto">
            <a:xfrm>
              <a:off x="0" y="225340"/>
              <a:ext cx="180000" cy="17932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" name="圆角矩形 9"/>
            <p:cNvSpPr>
              <a:spLocks noChangeArrowheads="1"/>
            </p:cNvSpPr>
            <p:nvPr userDrawn="1"/>
          </p:nvSpPr>
          <p:spPr bwMode="auto">
            <a:xfrm>
              <a:off x="0" y="450680"/>
              <a:ext cx="180000" cy="17932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6"/>
          <p:cNvSpPr>
            <a:spLocks noChangeArrowheads="1"/>
          </p:cNvSpPr>
          <p:nvPr/>
        </p:nvSpPr>
        <p:spPr bwMode="auto">
          <a:xfrm>
            <a:off x="0" y="4545013"/>
            <a:ext cx="12192000" cy="2312987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1" name="文本框 58"/>
          <p:cNvSpPr txBox="1">
            <a:spLocks noChangeArrowheads="1"/>
          </p:cNvSpPr>
          <p:nvPr/>
        </p:nvSpPr>
        <p:spPr bwMode="auto">
          <a:xfrm>
            <a:off x="0" y="2975353"/>
            <a:ext cx="788692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rgbClr val="005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4800" b="1" dirty="0">
                <a:solidFill>
                  <a:srgbClr val="005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pic>
        <p:nvPicPr>
          <p:cNvPr id="717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187450"/>
            <a:ext cx="501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8"/>
          <p:cNvSpPr txBox="1">
            <a:spLocks noChangeArrowheads="1"/>
          </p:cNvSpPr>
          <p:nvPr/>
        </p:nvSpPr>
        <p:spPr bwMode="auto">
          <a:xfrm>
            <a:off x="2567608" y="4846638"/>
            <a:ext cx="62928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/>
          <p:nvPr/>
        </p:nvSpPr>
        <p:spPr bwMode="auto">
          <a:xfrm>
            <a:off x="5880100" y="79375"/>
            <a:ext cx="6208713" cy="6858000"/>
          </a:xfrm>
          <a:custGeom>
            <a:avLst/>
            <a:gdLst>
              <a:gd name="T0" fmla="*/ 2893970 w 5769204"/>
              <a:gd name="T1" fmla="*/ 9427 h 6858000"/>
              <a:gd name="T2" fmla="*/ 8863612 w 5769204"/>
              <a:gd name="T3" fmla="*/ 0 h 6858000"/>
              <a:gd name="T4" fmla="*/ 8863612 w 5769204"/>
              <a:gd name="T5" fmla="*/ 6858000 h 6858000"/>
              <a:gd name="T6" fmla="*/ 0 w 5769204"/>
              <a:gd name="T7" fmla="*/ 6858000 h 6858000"/>
              <a:gd name="T8" fmla="*/ 2893970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195" name="矩形 1"/>
          <p:cNvSpPr/>
          <p:nvPr/>
        </p:nvSpPr>
        <p:spPr bwMode="auto">
          <a:xfrm>
            <a:off x="6342390" y="38815"/>
            <a:ext cx="5848350" cy="6858000"/>
          </a:xfrm>
          <a:custGeom>
            <a:avLst/>
            <a:gdLst>
              <a:gd name="T0" fmla="*/ 4703293 w 5769204"/>
              <a:gd name="T1" fmla="*/ 9427 h 6858000"/>
              <a:gd name="T2" fmla="*/ 14405179 w 5769204"/>
              <a:gd name="T3" fmla="*/ 0 h 6858000"/>
              <a:gd name="T4" fmla="*/ 14405179 w 5769204"/>
              <a:gd name="T5" fmla="*/ 6858000 h 6858000"/>
              <a:gd name="T6" fmla="*/ 0 w 5769204"/>
              <a:gd name="T7" fmla="*/ 6858000 h 6858000"/>
              <a:gd name="T8" fmla="*/ 4703293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6" name="等腰三角形 4"/>
          <p:cNvSpPr/>
          <p:nvPr/>
        </p:nvSpPr>
        <p:spPr bwMode="auto">
          <a:xfrm rot="21255612">
            <a:off x="9943215" y="-109180"/>
            <a:ext cx="2436813" cy="3543300"/>
          </a:xfrm>
          <a:custGeom>
            <a:avLst/>
            <a:gdLst>
              <a:gd name="T0" fmla="*/ 0 w 2436495"/>
              <a:gd name="T1" fmla="*/ 0 h 3543376"/>
              <a:gd name="T2" fmla="*/ 2437763 w 2436495"/>
              <a:gd name="T3" fmla="*/ 249654 h 3543376"/>
              <a:gd name="T4" fmla="*/ 2094302 w 2436495"/>
              <a:gd name="T5" fmla="*/ 3543076 h 3543376"/>
              <a:gd name="T6" fmla="*/ 0 w 2436495"/>
              <a:gd name="T7" fmla="*/ 0 h 3543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495" h="3543376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730553" y="2340557"/>
            <a:ext cx="3497262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58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198" name="矩形 29"/>
          <p:cNvSpPr>
            <a:spLocks noChangeArrowheads="1"/>
          </p:cNvSpPr>
          <p:nvPr/>
        </p:nvSpPr>
        <p:spPr bwMode="auto">
          <a:xfrm>
            <a:off x="480748" y="1610753"/>
            <a:ext cx="1328738" cy="488950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9" name="文本框 30"/>
          <p:cNvSpPr txBox="1">
            <a:spLocks noChangeArrowheads="1"/>
          </p:cNvSpPr>
          <p:nvPr/>
        </p:nvSpPr>
        <p:spPr bwMode="auto">
          <a:xfrm>
            <a:off x="656961" y="164726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一</a:t>
            </a:r>
          </a:p>
        </p:txBody>
      </p:sp>
      <p:sp>
        <p:nvSpPr>
          <p:cNvPr id="8201" name="矩形 36"/>
          <p:cNvSpPr>
            <a:spLocks noChangeArrowheads="1"/>
          </p:cNvSpPr>
          <p:nvPr/>
        </p:nvSpPr>
        <p:spPr bwMode="auto">
          <a:xfrm>
            <a:off x="480748" y="2340799"/>
            <a:ext cx="1328738" cy="488950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202" name="文本框 37"/>
          <p:cNvSpPr txBox="1">
            <a:spLocks noChangeArrowheads="1"/>
          </p:cNvSpPr>
          <p:nvPr/>
        </p:nvSpPr>
        <p:spPr bwMode="auto">
          <a:xfrm>
            <a:off x="656961" y="2377312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二</a:t>
            </a:r>
          </a:p>
        </p:txBody>
      </p:sp>
      <p:sp>
        <p:nvSpPr>
          <p:cNvPr id="8204" name="矩形 43"/>
          <p:cNvSpPr>
            <a:spLocks noChangeArrowheads="1"/>
          </p:cNvSpPr>
          <p:nvPr/>
        </p:nvSpPr>
        <p:spPr bwMode="auto">
          <a:xfrm>
            <a:off x="477573" y="3061235"/>
            <a:ext cx="1328738" cy="488950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205" name="文本框 44"/>
          <p:cNvSpPr txBox="1">
            <a:spLocks noChangeArrowheads="1"/>
          </p:cNvSpPr>
          <p:nvPr/>
        </p:nvSpPr>
        <p:spPr bwMode="auto">
          <a:xfrm>
            <a:off x="653786" y="309774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三</a:t>
            </a:r>
          </a:p>
        </p:txBody>
      </p:sp>
      <p:grpSp>
        <p:nvGrpSpPr>
          <p:cNvPr id="8206" name="组合 54"/>
          <p:cNvGrpSpPr/>
          <p:nvPr/>
        </p:nvGrpSpPr>
        <p:grpSpPr bwMode="auto">
          <a:xfrm>
            <a:off x="868363" y="239713"/>
            <a:ext cx="2603500" cy="909637"/>
            <a:chOff x="97836" y="-9821"/>
            <a:chExt cx="2604171" cy="909195"/>
          </a:xfrm>
        </p:grpSpPr>
        <p:grpSp>
          <p:nvGrpSpPr>
            <p:cNvPr id="8208" name="组合 55"/>
            <p:cNvGrpSpPr/>
            <p:nvPr/>
          </p:nvGrpSpPr>
          <p:grpSpPr bwMode="auto">
            <a:xfrm>
              <a:off x="97836" y="-9821"/>
              <a:ext cx="2604171" cy="859352"/>
              <a:chOff x="97836" y="-9821"/>
              <a:chExt cx="2604171" cy="859352"/>
            </a:xfrm>
          </p:grpSpPr>
          <p:sp>
            <p:nvSpPr>
              <p:cNvPr id="3102" name="文本框 57"/>
              <p:cNvSpPr txBox="1">
                <a:spLocks noChangeArrowheads="1"/>
              </p:cNvSpPr>
              <p:nvPr/>
            </p:nvSpPr>
            <p:spPr bwMode="auto">
              <a:xfrm>
                <a:off x="97836" y="-9821"/>
                <a:ext cx="1432294" cy="647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36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cxnSp>
            <p:nvCxnSpPr>
              <p:cNvPr id="8211" name="直接连接符 58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09" name="文本框 5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207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548935"/>
            <a:ext cx="501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9"/>
          <p:cNvSpPr>
            <a:spLocks noChangeArrowheads="1"/>
          </p:cNvSpPr>
          <p:nvPr/>
        </p:nvSpPr>
        <p:spPr bwMode="auto">
          <a:xfrm>
            <a:off x="477573" y="3879427"/>
            <a:ext cx="1328738" cy="488950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" name="文本框 30"/>
          <p:cNvSpPr txBox="1">
            <a:spLocks noChangeArrowheads="1"/>
          </p:cNvSpPr>
          <p:nvPr/>
        </p:nvSpPr>
        <p:spPr bwMode="auto">
          <a:xfrm>
            <a:off x="653786" y="3915940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36"/>
          <p:cNvSpPr>
            <a:spLocks noChangeArrowheads="1"/>
          </p:cNvSpPr>
          <p:nvPr/>
        </p:nvSpPr>
        <p:spPr bwMode="auto">
          <a:xfrm>
            <a:off x="477573" y="4568471"/>
            <a:ext cx="1328738" cy="488950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37"/>
          <p:cNvSpPr txBox="1">
            <a:spLocks noChangeArrowheads="1"/>
          </p:cNvSpPr>
          <p:nvPr/>
        </p:nvSpPr>
        <p:spPr bwMode="auto">
          <a:xfrm>
            <a:off x="653786" y="4604984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3"/>
          <p:cNvSpPr>
            <a:spLocks noChangeArrowheads="1"/>
          </p:cNvSpPr>
          <p:nvPr/>
        </p:nvSpPr>
        <p:spPr bwMode="auto">
          <a:xfrm>
            <a:off x="434189" y="5344243"/>
            <a:ext cx="1328738" cy="488950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8" name="文本框 44"/>
          <p:cNvSpPr txBox="1">
            <a:spLocks noChangeArrowheads="1"/>
          </p:cNvSpPr>
          <p:nvPr/>
        </p:nvSpPr>
        <p:spPr bwMode="auto">
          <a:xfrm>
            <a:off x="610402" y="538075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706423" y="1727782"/>
            <a:ext cx="3497262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58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730553" y="3061282"/>
            <a:ext cx="3497262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58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73733" y="3879162"/>
            <a:ext cx="3497262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58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69288" y="4568137"/>
            <a:ext cx="3497262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58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3733" y="5389192"/>
            <a:ext cx="3497262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58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6"/>
          <p:cNvSpPr>
            <a:spLocks noChangeArrowheads="1"/>
          </p:cNvSpPr>
          <p:nvPr/>
        </p:nvSpPr>
        <p:spPr bwMode="auto">
          <a:xfrm>
            <a:off x="0" y="4545013"/>
            <a:ext cx="12192000" cy="2312987"/>
          </a:xfrm>
          <a:prstGeom prst="rect">
            <a:avLst/>
          </a:prstGeom>
          <a:solidFill>
            <a:srgbClr val="0058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1" name="文本框 8"/>
          <p:cNvSpPr txBox="1">
            <a:spLocks noChangeArrowheads="1"/>
          </p:cNvSpPr>
          <p:nvPr/>
        </p:nvSpPr>
        <p:spPr bwMode="auto">
          <a:xfrm>
            <a:off x="-96688" y="1471613"/>
            <a:ext cx="14954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4400" b="1" dirty="0">
                <a:solidFill>
                  <a:srgbClr val="0058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172" name="文本框 12"/>
          <p:cNvSpPr txBox="1">
            <a:spLocks noChangeArrowheads="1"/>
          </p:cNvSpPr>
          <p:nvPr/>
        </p:nvSpPr>
        <p:spPr bwMode="auto">
          <a:xfrm>
            <a:off x="119336" y="3993740"/>
            <a:ext cx="8128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5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173" name="矩形 16"/>
          <p:cNvSpPr>
            <a:spLocks noChangeArrowheads="1"/>
          </p:cNvSpPr>
          <p:nvPr/>
        </p:nvSpPr>
        <p:spPr bwMode="auto">
          <a:xfrm>
            <a:off x="983432" y="4740358"/>
            <a:ext cx="76279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174" name="文本框 19"/>
          <p:cNvSpPr/>
          <p:nvPr/>
        </p:nvSpPr>
        <p:spPr bwMode="auto">
          <a:xfrm>
            <a:off x="393849" y="4572000"/>
            <a:ext cx="2063750" cy="915988"/>
          </a:xfrm>
          <a:custGeom>
            <a:avLst/>
            <a:gdLst>
              <a:gd name="T0" fmla="*/ 686554 w 2064307"/>
              <a:gd name="T1" fmla="*/ 0 h 916126"/>
              <a:gd name="T2" fmla="*/ 1373109 w 2064307"/>
              <a:gd name="T3" fmla="*/ 0 h 916126"/>
              <a:gd name="T4" fmla="*/ 1373109 w 2064307"/>
              <a:gd name="T5" fmla="*/ 366614 h 916126"/>
              <a:gd name="T6" fmla="*/ 2055413 w 2064307"/>
              <a:gd name="T7" fmla="*/ 366614 h 916126"/>
              <a:gd name="T8" fmla="*/ 2055413 w 2064307"/>
              <a:gd name="T9" fmla="*/ 913918 h 916126"/>
              <a:gd name="T10" fmla="*/ 0 w 2064307"/>
              <a:gd name="T11" fmla="*/ 913918 h 916126"/>
              <a:gd name="T12" fmla="*/ 0 w 2064307"/>
              <a:gd name="T13" fmla="*/ 366614 h 916126"/>
              <a:gd name="T14" fmla="*/ 686554 w 2064307"/>
              <a:gd name="T15" fmla="*/ 366614 h 916126"/>
              <a:gd name="T16" fmla="*/ 686554 w 2064307"/>
              <a:gd name="T17" fmla="*/ 0 h 916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307" h="916126">
                <a:moveTo>
                  <a:pt x="689525" y="0"/>
                </a:moveTo>
                <a:lnTo>
                  <a:pt x="1379051" y="0"/>
                </a:lnTo>
                <a:lnTo>
                  <a:pt x="1379051" y="367494"/>
                </a:lnTo>
                <a:lnTo>
                  <a:pt x="2064307" y="367494"/>
                </a:lnTo>
                <a:lnTo>
                  <a:pt x="2064307" y="916126"/>
                </a:lnTo>
                <a:lnTo>
                  <a:pt x="0" y="916126"/>
                </a:lnTo>
                <a:lnTo>
                  <a:pt x="0" y="367494"/>
                </a:lnTo>
                <a:lnTo>
                  <a:pt x="689525" y="367494"/>
                </a:lnTo>
                <a:lnTo>
                  <a:pt x="68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143000"/>
            <a:ext cx="501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12192000" cy="36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1C5"/>
      </a:accent1>
      <a:accent2>
        <a:srgbClr val="369799"/>
      </a:accent2>
      <a:accent3>
        <a:srgbClr val="003C71"/>
      </a:accent3>
      <a:accent4>
        <a:srgbClr val="1B7374"/>
      </a:accent4>
      <a:accent5>
        <a:srgbClr val="024F50"/>
      </a:accent5>
      <a:accent6>
        <a:srgbClr val="002C53"/>
      </a:accent6>
      <a:hlink>
        <a:srgbClr val="0071C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宽屏</PresentationFormat>
  <Paragraphs>19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宋体</vt:lpstr>
      <vt:lpstr>微软雅黑</vt:lpstr>
      <vt:lpstr>Arial</vt:lpstr>
      <vt:lpstr>Calibri</vt:lpstr>
      <vt:lpstr>Segoe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廉珠岩</dc:creator>
  <cp:lastModifiedBy>时云</cp:lastModifiedBy>
  <cp:revision>924</cp:revision>
  <dcterms:created xsi:type="dcterms:W3CDTF">2016-12-12T11:40:00Z</dcterms:created>
  <dcterms:modified xsi:type="dcterms:W3CDTF">2019-04-22T01:59:15Z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  <property fmtid="{D5CDD505-2E9C-101B-9397-08002B2CF9AE}" pid="3" name="KSORubyTemplateID">
    <vt:lpwstr>2</vt:lpwstr>
  </property>
</Properties>
</file>